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3" r:id="rId5"/>
    <p:sldId id="262" r:id="rId6"/>
    <p:sldId id="264" r:id="rId7"/>
    <p:sldId id="265" r:id="rId8"/>
    <p:sldId id="269" r:id="rId9"/>
    <p:sldId id="291" r:id="rId10"/>
    <p:sldId id="271" r:id="rId11"/>
    <p:sldId id="293" r:id="rId12"/>
    <p:sldId id="292" r:id="rId13"/>
    <p:sldId id="270" r:id="rId14"/>
    <p:sldId id="26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mnVL0E8g-Q?feature=oembe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1437399" y="175140"/>
            <a:ext cx="7766936" cy="1646302"/>
          </a:xfrm>
        </p:spPr>
        <p:txBody>
          <a:bodyPr/>
          <a:lstStyle/>
          <a:p>
            <a:r>
              <a:rPr lang="en-US" sz="5000" b="1" dirty="0" err="1">
                <a:solidFill>
                  <a:schemeClr val="accent2"/>
                </a:solidFill>
              </a:rPr>
              <a:t>Communicatie</a:t>
            </a:r>
            <a:endParaRPr lang="en-US" sz="5000" b="1" dirty="0">
              <a:solidFill>
                <a:schemeClr val="accent2"/>
              </a:solidFill>
            </a:endParaRPr>
          </a:p>
        </p:txBody>
      </p:sp>
      <p:sp>
        <p:nvSpPr>
          <p:cNvPr id="7" name="Ondertitel 2"/>
          <p:cNvSpPr>
            <a:spLocks noGrp="1"/>
          </p:cNvSpPr>
          <p:nvPr>
            <p:ph type="subTitle" idx="1"/>
          </p:nvPr>
        </p:nvSpPr>
        <p:spPr>
          <a:xfrm>
            <a:off x="1437399" y="1892460"/>
            <a:ext cx="7766936" cy="109689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“</a:t>
            </a:r>
            <a:r>
              <a:rPr lang="en-US" sz="2400" b="1" dirty="0" err="1">
                <a:solidFill>
                  <a:schemeClr val="accent1"/>
                </a:solidFill>
              </a:rPr>
              <a:t>Lastige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gesprekken</a:t>
            </a:r>
            <a:r>
              <a:rPr lang="en-US" sz="2400" b="1" dirty="0">
                <a:solidFill>
                  <a:schemeClr val="accent1"/>
                </a:solidFill>
              </a:rPr>
              <a:t>”</a:t>
            </a:r>
          </a:p>
        </p:txBody>
      </p:sp>
      <p:pic>
        <p:nvPicPr>
          <p:cNvPr id="1026" name="Picture 2" descr="Afbeeldingsresultaat voor lastige gesprek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7" y="3201623"/>
            <a:ext cx="7873728" cy="28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652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latin typeface="Abadi" panose="020B0604020104020204" pitchFamily="34" charset="0"/>
              </a:rPr>
              <a:t>Weerstand</a:t>
            </a:r>
            <a:r>
              <a:rPr lang="nl-NL" dirty="0">
                <a:latin typeface="Abadi" panose="020B0604020104020204" pitchFamily="34" charset="0"/>
              </a:rPr>
              <a:t>: </a:t>
            </a:r>
            <a:r>
              <a:rPr lang="nl-NL" dirty="0">
                <a:solidFill>
                  <a:srgbClr val="4D5156"/>
                </a:solidFill>
                <a:latin typeface="Abadi" panose="020B0604020104020204" pitchFamily="34" charset="0"/>
              </a:rPr>
              <a:t>Het innerlijke verzet dat iemand toont om zich te beschermen tegen veranderingen of om de eigen belangen te verdedigen</a:t>
            </a:r>
            <a:r>
              <a:rPr lang="nl-NL" b="0" i="0" dirty="0">
                <a:solidFill>
                  <a:srgbClr val="4D5156"/>
                </a:solidFill>
                <a:effectLst/>
                <a:latin typeface="Abadi" panose="020B0604020104020204" pitchFamily="34" charset="0"/>
              </a:rPr>
              <a:t>. </a:t>
            </a:r>
            <a:endParaRPr lang="nl-NL" dirty="0">
              <a:latin typeface="Abadi" panose="020B0604020104020204" pitchFamily="34" charset="0"/>
            </a:endParaRPr>
          </a:p>
          <a:p>
            <a:endParaRPr lang="nl-NL" dirty="0">
              <a:latin typeface="Abadi" panose="020B0604020104020204" pitchFamily="34" charset="0"/>
            </a:endParaRPr>
          </a:p>
          <a:p>
            <a:r>
              <a:rPr lang="nl-NL" b="0" i="0" dirty="0">
                <a:solidFill>
                  <a:srgbClr val="02323E"/>
                </a:solidFill>
                <a:effectLst/>
                <a:latin typeface="Abadi" panose="020B0604020104020204" pitchFamily="34" charset="0"/>
              </a:rPr>
              <a:t>In welke situaties kun je weerstand verwachten en hoe ga je ermee om?</a:t>
            </a:r>
            <a:endParaRPr lang="nl-NL" dirty="0">
              <a:latin typeface="Abadi" panose="020B0604020104020204" pitchFamily="34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77334" y="443992"/>
            <a:ext cx="8596668" cy="918575"/>
          </a:xfrm>
        </p:spPr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Lastige gesprekken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Weerstand</a:t>
            </a: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0F99862-4B18-4B58-E494-395110E8540A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2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2050" name="Picture 2" descr="Lastig, maar belangrijk: zo leer je om elkaar aan te spreken op onveilig  gedrag op de werkvloer">
            <a:extLst>
              <a:ext uri="{FF2B5EF4-FFF2-40B4-BE49-F238E27FC236}">
                <a16:creationId xmlns:a16="http://schemas.microsoft.com/office/drawing/2014/main" id="{D501EFC9-1EBE-052D-F1B7-AACCBA3BF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002" y="3632076"/>
            <a:ext cx="5451445" cy="305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526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Omgaan met weerstand">
            <a:hlinkClick r:id="" action="ppaction://media"/>
            <a:extLst>
              <a:ext uri="{FF2B5EF4-FFF2-40B4-BE49-F238E27FC236}">
                <a16:creationId xmlns:a16="http://schemas.microsoft.com/office/drawing/2014/main" id="{E60DDC9F-0E81-E6F2-189D-E089F1C953A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1463" y="2160588"/>
            <a:ext cx="6869112" cy="388143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F8661A29-3AE7-F653-3636-E3C7762C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43992"/>
            <a:ext cx="8596668" cy="918575"/>
          </a:xfrm>
        </p:spPr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Lastige gesprekken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Weerstand</a:t>
            </a: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082B3C7-D4DC-2475-D0C6-DE1975AA2174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2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5924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Bij weerstand:</a:t>
            </a:r>
          </a:p>
          <a:p>
            <a:r>
              <a:rPr lang="nl-NL" dirty="0"/>
              <a:t>Benoemen: Zegt dat je weerstand voelt. – je biedt hiermee de gelegenheid om de bezwaren aan te geven. </a:t>
            </a:r>
          </a:p>
          <a:p>
            <a:r>
              <a:rPr lang="nl-NL" dirty="0"/>
              <a:t>Erkennen: Laat weten dat je de weerstand begrijpt  - de persoon voelt zich gehoord.</a:t>
            </a:r>
          </a:p>
          <a:p>
            <a:r>
              <a:rPr lang="nl-NL" dirty="0"/>
              <a:t>Doorvragen: LSD</a:t>
            </a:r>
          </a:p>
          <a:p>
            <a:r>
              <a:rPr lang="nl-NL" dirty="0"/>
              <a:t>Draagvlak creëren -  dit vermindert de weerstand.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77334" y="443992"/>
            <a:ext cx="8596668" cy="918575"/>
          </a:xfrm>
        </p:spPr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Lastige gesprekken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Omgaan met weerstand</a:t>
            </a: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0F99862-4B18-4B58-E494-395110E8540A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2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57791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6" name="Straight Connector 103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67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68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6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70" name="Isosceles Triangle 104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26" name="Picture 2" descr="Weerstand ombuigen | Resonant">
            <a:extLst>
              <a:ext uri="{FF2B5EF4-FFF2-40B4-BE49-F238E27FC236}">
                <a16:creationId xmlns:a16="http://schemas.microsoft.com/office/drawing/2014/main" id="{E198C715-0DCB-FD43-B8FC-AB235CE507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1" r="28857" b="2174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0B325EE-4296-6CB9-8A7A-047D243FCC32}"/>
              </a:ext>
            </a:extLst>
          </p:cNvPr>
          <p:cNvSpPr txBox="1"/>
          <p:nvPr/>
        </p:nvSpPr>
        <p:spPr>
          <a:xfrm>
            <a:off x="9531659" y="6331985"/>
            <a:ext cx="266034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>
                <a:solidFill>
                  <a:schemeClr val="bg1"/>
                </a:solidFill>
              </a:rPr>
              <a:t>Communicatieve vaardigheden Lj 2</a:t>
            </a:r>
            <a:endParaRPr kumimoji="0" lang="nl-NL" sz="1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0024927-5A69-904C-3A60-0EA2851C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04" y="119184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Lastige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gesprekken</a:t>
            </a:r>
            <a:b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US" sz="2600" b="1" dirty="0"/>
            </a:br>
            <a:r>
              <a:rPr lang="en-US" sz="2600" b="1" dirty="0" err="1"/>
              <a:t>Opdracht</a:t>
            </a:r>
            <a:r>
              <a:rPr lang="en-US" sz="2600" b="1" dirty="0"/>
              <a:t>: </a:t>
            </a:r>
            <a:r>
              <a:rPr lang="en-US" sz="2600" b="1" dirty="0" err="1"/>
              <a:t>Omgaan</a:t>
            </a:r>
            <a:r>
              <a:rPr lang="en-US" sz="2600" b="1" dirty="0"/>
              <a:t> met </a:t>
            </a:r>
            <a:r>
              <a:rPr lang="en-US" sz="2600" b="1" dirty="0" err="1"/>
              <a:t>weerstand</a:t>
            </a:r>
            <a:br>
              <a:rPr lang="en-US" sz="2600" b="1" dirty="0"/>
            </a:b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243887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Vragen?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Vragen stock illustratie. Illustratie bestaande uit vraag - 13517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28" y="1071118"/>
            <a:ext cx="4340162" cy="578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41C6275-712C-DC0F-19CA-3265E085B15D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2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28183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761648" y="1606732"/>
            <a:ext cx="8809071" cy="4537165"/>
          </a:xfrm>
        </p:spPr>
        <p:txBody>
          <a:bodyPr>
            <a:normAutofit/>
          </a:bodyPr>
          <a:lstStyle/>
          <a:p>
            <a:r>
              <a:rPr lang="nl-NL" sz="2100" dirty="0"/>
              <a:t>Lesdoelen</a:t>
            </a:r>
          </a:p>
          <a:p>
            <a:r>
              <a:rPr lang="nl-NL" sz="2100" dirty="0"/>
              <a:t>Lastige gesprekken</a:t>
            </a:r>
          </a:p>
          <a:p>
            <a:r>
              <a:rPr lang="nl-NL" sz="2100" dirty="0"/>
              <a:t>Verdriet</a:t>
            </a:r>
          </a:p>
          <a:p>
            <a:r>
              <a:rPr lang="nl-NL" sz="2100" dirty="0"/>
              <a:t>Opdracht: Verdriet</a:t>
            </a:r>
          </a:p>
          <a:p>
            <a:r>
              <a:rPr lang="nl-NL" sz="2100" dirty="0"/>
              <a:t>Opdracht: Weerstand</a:t>
            </a:r>
          </a:p>
          <a:p>
            <a:r>
              <a:rPr lang="nl-NL" sz="2100" dirty="0"/>
              <a:t>Vragen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77334" y="443992"/>
            <a:ext cx="8596668" cy="918575"/>
          </a:xfrm>
        </p:spPr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Inhoudsopgave</a:t>
            </a: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6EF1E86-8EF0-DFFF-CFB5-4287DF3C5DD5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2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3621721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4514" y="1577114"/>
            <a:ext cx="8596668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Aan het einde van de les ben je in staat:</a:t>
            </a:r>
          </a:p>
          <a:p>
            <a:r>
              <a:rPr lang="nl-NL" dirty="0"/>
              <a:t>Te benoemen wat voor moeilijkheden of valkuilen zich kunnen voordoen in een gesprek.</a:t>
            </a:r>
          </a:p>
          <a:p>
            <a:r>
              <a:rPr lang="nl-NL" dirty="0"/>
              <a:t>Weet je hoe te begrenzen in een gesprek.</a:t>
            </a:r>
          </a:p>
          <a:p>
            <a:r>
              <a:rPr lang="nl-NL" dirty="0"/>
              <a:t>Heb je zelf geoefend met het toepassen van deze vaardigheden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8" name="Picture 4" descr="Afbeeldingsresultaat voor doel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698" y="4277834"/>
            <a:ext cx="3609559" cy="258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77334" y="443992"/>
            <a:ext cx="8596668" cy="918575"/>
          </a:xfrm>
        </p:spPr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Lesdoelen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CD6A993-3BCB-B09D-5D26-ECCDB187CD5A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2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9541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Deze les gaat over lastige (situaties in) gesprekken.</a:t>
            </a:r>
          </a:p>
          <a:p>
            <a:r>
              <a:rPr lang="nl-NL" dirty="0"/>
              <a:t>Heb jij wel eens een lastig gesprek gevoerd?</a:t>
            </a:r>
            <a:br>
              <a:rPr lang="nl-NL" dirty="0"/>
            </a:br>
            <a:r>
              <a:rPr lang="nl-NL" dirty="0"/>
              <a:t>Of wat lijken jou lastige situaties in gesprekken?</a:t>
            </a:r>
          </a:p>
          <a:p>
            <a:r>
              <a:rPr lang="nl-NL" dirty="0"/>
              <a:t>Schrijf minimaal TWEE voorbeelden op.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br>
              <a:rPr lang="nl-NL" dirty="0"/>
            </a:br>
            <a:endParaRPr lang="nl-NL" dirty="0"/>
          </a:p>
          <a:p>
            <a:endParaRPr lang="nl-NL" sz="800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77334" y="443992"/>
            <a:ext cx="8596668" cy="918575"/>
          </a:xfrm>
        </p:spPr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Lastige gesprekken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Kennisactivering…</a:t>
            </a: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Training Lastige Gesprekken Voeren | Maatwerk✔️">
            <a:extLst>
              <a:ext uri="{FF2B5EF4-FFF2-40B4-BE49-F238E27FC236}">
                <a16:creationId xmlns:a16="http://schemas.microsoft.com/office/drawing/2014/main" id="{97ECD96E-A623-FB03-4224-635B7B299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67" y="4029839"/>
            <a:ext cx="3983484" cy="265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1A260F9-C219-8F32-A713-09B8401132D3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2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6063A46-E66F-824E-B6C7-0E6E9666A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455" y="177553"/>
            <a:ext cx="1705987" cy="167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04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Lastige gesprekken hebben vaak te maken met:</a:t>
            </a:r>
          </a:p>
          <a:p>
            <a:pPr>
              <a:spcBef>
                <a:spcPts val="200"/>
              </a:spcBef>
            </a:pPr>
            <a:r>
              <a:rPr lang="nl-NL" dirty="0"/>
              <a:t>Weestand</a:t>
            </a:r>
          </a:p>
          <a:p>
            <a:pPr>
              <a:spcBef>
                <a:spcPts val="200"/>
              </a:spcBef>
            </a:pPr>
            <a:r>
              <a:rPr lang="nl-NL" dirty="0"/>
              <a:t>Emoties zoals verdriet, boosheid en irritaties</a:t>
            </a:r>
          </a:p>
          <a:p>
            <a:pPr>
              <a:spcBef>
                <a:spcPts val="200"/>
              </a:spcBef>
            </a:pPr>
            <a:r>
              <a:rPr lang="nl-NL" dirty="0"/>
              <a:t>Slechtnieuwsgesprekken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br>
              <a:rPr lang="nl-NL" dirty="0"/>
            </a:br>
            <a:endParaRPr lang="nl-NL" dirty="0"/>
          </a:p>
          <a:p>
            <a:endParaRPr lang="nl-NL" sz="800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77334" y="443992"/>
            <a:ext cx="8596668" cy="918575"/>
          </a:xfrm>
        </p:spPr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Lastige gesprekken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Lastige gesprekken</a:t>
            </a: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Een Goed Lastig Gesprek | Reson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021" y="5381522"/>
            <a:ext cx="6338531" cy="145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2067F05-556E-E8F1-AFDC-41D37744FB46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2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01184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"De spanning is om te snijden. Je voelt het al; emoties hangen in de lucht. Dit vind je spannend.</a:t>
            </a:r>
            <a:br>
              <a:rPr lang="nl-NL" dirty="0"/>
            </a:br>
            <a:r>
              <a:rPr lang="nl-NL" dirty="0"/>
              <a:t>En ja hoor, mevrouw barst in huilen uit. </a:t>
            </a:r>
            <a:r>
              <a:rPr lang="nl-NL" dirty="0" err="1"/>
              <a:t>Ohnee</a:t>
            </a:r>
            <a:r>
              <a:rPr lang="nl-NL" dirty="0"/>
              <a:t>, en nu?" </a:t>
            </a:r>
          </a:p>
          <a:p>
            <a:r>
              <a:rPr lang="nl-NL" dirty="0"/>
              <a:t>Wat is je neiging?</a:t>
            </a:r>
          </a:p>
          <a:p>
            <a:r>
              <a:rPr lang="nl-NL" dirty="0"/>
              <a:t>Wat vind je spannend?</a:t>
            </a:r>
          </a:p>
          <a:p>
            <a:r>
              <a:rPr lang="nl-NL" dirty="0"/>
              <a:t>Wat zou je doen?</a:t>
            </a:r>
          </a:p>
          <a:p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77334" y="443992"/>
            <a:ext cx="8596668" cy="918575"/>
          </a:xfrm>
        </p:spPr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Lastige gesprekken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Verdriet</a:t>
            </a: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554" y="4019984"/>
            <a:ext cx="5448300" cy="28194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F7E9DD9-1A1A-1CDA-3B6E-4193A5467CDD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2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18725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/>
              <a:t>Bij verdriet:</a:t>
            </a:r>
          </a:p>
          <a:p>
            <a:r>
              <a:rPr lang="nl-NL" dirty="0"/>
              <a:t>Laat zien dat het er mag zijn.</a:t>
            </a:r>
          </a:p>
          <a:p>
            <a:r>
              <a:rPr lang="nl-NL" dirty="0"/>
              <a:t>Ga geen dingen zeggen om de pijn te ontnemen of de stilte op te vullen vanwege ongemak.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Juist bij verdriet kunnen stiltes heel helend zijn</a:t>
            </a:r>
          </a:p>
          <a:p>
            <a:r>
              <a:rPr lang="nl-NL" dirty="0"/>
              <a:t>Troosten is </a:t>
            </a:r>
            <a:r>
              <a:rPr lang="nl-NL" dirty="0" err="1"/>
              <a:t>oke</a:t>
            </a:r>
            <a:r>
              <a:rPr lang="nl-NL" dirty="0"/>
              <a:t>, check of diegene getroost (aangeraakt) wilt worden.</a:t>
            </a:r>
          </a:p>
          <a:p>
            <a:r>
              <a:rPr lang="nl-NL" dirty="0"/>
              <a:t>(Afhankelijk van de situatie) Vraag eventueel door; Wat is hetgeen dat u op dit moment raakt? of benoem: "Ik zie dat het u raakt, wilt u het met me delen?“</a:t>
            </a:r>
          </a:p>
          <a:p>
            <a:r>
              <a:rPr lang="nl-NL" dirty="0"/>
              <a:t>Humor relativeert en lucht op. Een grapje kan altijd, voel dit echter wel aan. </a:t>
            </a:r>
          </a:p>
          <a:p>
            <a:r>
              <a:rPr lang="nl-NL" dirty="0"/>
              <a:t>Pas op voor </a:t>
            </a:r>
            <a:r>
              <a:rPr lang="nl-NL" dirty="0" err="1"/>
              <a:t>bagtaliseren</a:t>
            </a:r>
            <a:r>
              <a:rPr lang="nl-NL" dirty="0"/>
              <a:t> (Ach komt vast allemaal goed joh) en wees voorzichtig met de woorden: Dat snap ik/begrijp ik.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77334" y="443992"/>
            <a:ext cx="8596668" cy="918575"/>
          </a:xfrm>
        </p:spPr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Lastige gesprekken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Omgaan met verdriet</a:t>
            </a: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0F99862-4B18-4B58-E494-395110E8540A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2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04110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4" name="Group 2054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56" name="Straight Connector 2055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6" name="Straight Connector 2056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8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0" name="Isosceles Triangle 2059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8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2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8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4" name="Isosceles Triangle 2063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84" name="Isosceles Triangle 2064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news">
            <a:extLst>
              <a:ext uri="{FF2B5EF4-FFF2-40B4-BE49-F238E27FC236}">
                <a16:creationId xmlns:a16="http://schemas.microsoft.com/office/drawing/2014/main" id="{7F84BED3-DDE5-836C-E50E-0D4D874414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5" r="-1" b="9090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AD2C47FA-0AE8-7990-40ED-F5BD4B9A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Lastige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gesprekken</a:t>
            </a:r>
            <a:b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US" sz="2600" b="1" dirty="0"/>
            </a:br>
            <a:r>
              <a:rPr lang="en-US" sz="2600" b="1" dirty="0" err="1"/>
              <a:t>Opdracht</a:t>
            </a:r>
            <a:r>
              <a:rPr lang="en-US" sz="2600" b="1" dirty="0"/>
              <a:t>: </a:t>
            </a:r>
            <a:r>
              <a:rPr lang="en-US" sz="2600" b="1" dirty="0" err="1"/>
              <a:t>Omgaan</a:t>
            </a:r>
            <a:r>
              <a:rPr lang="en-US" sz="2600" b="1" dirty="0"/>
              <a:t> met </a:t>
            </a:r>
            <a:r>
              <a:rPr lang="en-US" sz="2600" b="1" dirty="0" err="1"/>
              <a:t>verdriet</a:t>
            </a:r>
            <a:br>
              <a:rPr lang="en-US" sz="2600" b="1" dirty="0"/>
            </a:br>
            <a:br>
              <a:rPr lang="en-US" sz="2600" b="1" dirty="0"/>
            </a:br>
            <a:endParaRPr lang="en-US" sz="2600" b="1" dirty="0"/>
          </a:p>
        </p:txBody>
      </p:sp>
      <p:cxnSp>
        <p:nvCxnSpPr>
          <p:cNvPr id="2085" name="Straight Connector 2066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6" name="Straight Connector 2068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3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5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7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9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81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83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30D50E2-525F-1EBF-2738-3B9F3AC6C760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2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24917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at voor pau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Afbeeldingsresultaat voor pauz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Afbeeldingsresultaat voor pauz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Afbeeldingsresultaat voor pauz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chemeClr val="accent2"/>
                </a:solidFill>
              </a:rPr>
              <a:t>Korte pauze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 dirty="0"/>
              <a:t> 5 min.</a:t>
            </a:r>
          </a:p>
        </p:txBody>
      </p:sp>
      <p:pic>
        <p:nvPicPr>
          <p:cNvPr id="4" name="Picture 2" descr="TIME for a BREAK Text Written on Green Grungy Round Stamp Stock  Illustration - Illustration of word, break: 218501503">
            <a:extLst>
              <a:ext uri="{FF2B5EF4-FFF2-40B4-BE49-F238E27FC236}">
                <a16:creationId xmlns:a16="http://schemas.microsoft.com/office/drawing/2014/main" id="{A6DA66CA-6F28-2323-EF19-A42EBA162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533524"/>
            <a:ext cx="5191125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E9CD755-9A74-45FD-E1CC-81E4E231D9A9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2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5049868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347</TotalTime>
  <Words>599</Words>
  <Application>Microsoft Office PowerPoint</Application>
  <PresentationFormat>Breedbeeld</PresentationFormat>
  <Paragraphs>89</Paragraphs>
  <Slides>14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Abadi</vt:lpstr>
      <vt:lpstr>Arial</vt:lpstr>
      <vt:lpstr>Courier New</vt:lpstr>
      <vt:lpstr>Trebuchet MS</vt:lpstr>
      <vt:lpstr>Wingdings 3</vt:lpstr>
      <vt:lpstr>Facet</vt:lpstr>
      <vt:lpstr>Communicatie</vt:lpstr>
      <vt:lpstr>Inhoudsopgave </vt:lpstr>
      <vt:lpstr>Lesdoelen   </vt:lpstr>
      <vt:lpstr>Lastige gesprekken  Kennisactivering… </vt:lpstr>
      <vt:lpstr>Lastige gesprekken  Lastige gesprekken </vt:lpstr>
      <vt:lpstr>Lastige gesprekken  Verdriet </vt:lpstr>
      <vt:lpstr>Lastige gesprekken  Omgaan met verdriet  </vt:lpstr>
      <vt:lpstr>Lastige gesprekken  Opdracht: Omgaan met verdriet  </vt:lpstr>
      <vt:lpstr>Korte pauze   5 min.</vt:lpstr>
      <vt:lpstr>Lastige gesprekken  Weerstand  </vt:lpstr>
      <vt:lpstr>Lastige gesprekken  Weerstand  </vt:lpstr>
      <vt:lpstr>Lastige gesprekken  Omgaan met weerstand  </vt:lpstr>
      <vt:lpstr>Lastige gesprekken  Opdracht: Omgaan met weerstand </vt:lpstr>
      <vt:lpstr>Vragen?   </vt:lpstr>
    </vt:vector>
  </TitlesOfParts>
  <Company>MBO Utrecht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Communicatie</dc:title>
  <dc:creator>Chamaira Menig</dc:creator>
  <cp:lastModifiedBy>Chamaira Menig</cp:lastModifiedBy>
  <cp:revision>38</cp:revision>
  <dcterms:created xsi:type="dcterms:W3CDTF">2020-09-13T17:09:35Z</dcterms:created>
  <dcterms:modified xsi:type="dcterms:W3CDTF">2023-08-20T20:20:53Z</dcterms:modified>
</cp:coreProperties>
</file>